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8" r:id="rId2"/>
    <p:sldId id="687" r:id="rId3"/>
    <p:sldId id="340" r:id="rId4"/>
    <p:sldId id="341" r:id="rId5"/>
    <p:sldId id="377" r:id="rId6"/>
    <p:sldId id="682" r:id="rId7"/>
    <p:sldId id="683" r:id="rId8"/>
    <p:sldId id="258" r:id="rId9"/>
    <p:sldId id="269" r:id="rId10"/>
    <p:sldId id="262" r:id="rId11"/>
    <p:sldId id="281" r:id="rId12"/>
    <p:sldId id="738" r:id="rId13"/>
    <p:sldId id="744" r:id="rId14"/>
    <p:sldId id="739" r:id="rId15"/>
    <p:sldId id="740" r:id="rId16"/>
    <p:sldId id="741" r:id="rId17"/>
    <p:sldId id="742" r:id="rId18"/>
    <p:sldId id="74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27"/>
    <p:restoredTop sz="94719"/>
  </p:normalViewPr>
  <p:slideViewPr>
    <p:cSldViewPr snapToGrid="0" snapToObjects="1">
      <p:cViewPr varScale="1">
        <p:scale>
          <a:sx n="87" d="100"/>
          <a:sy n="87" d="100"/>
        </p:scale>
        <p:origin x="6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4EFCF-7460-304C-A5A0-1B8F92A19CA2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4D353-A642-3846-B922-4C97C909C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4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F978-D975-DC4B-9464-A52C18654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9E85-31DC-6D48-8F7E-7941EEBE3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DA65-275B-994E-B4A5-41B1349E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F6D3F-B924-C442-B152-B54F74AB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0AA8-92D2-194C-8900-4E42A275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7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B60E-15E0-B347-8B6A-FAE6D4AD8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FD632-127A-614E-96F3-E7CDBF7A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C0507-0F28-4C4B-88D8-0A78C2B8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C7BE0-AF9D-494B-A2E9-189A1769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A607-2EC8-DC4E-B95F-54669443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3B8133-B729-E343-A779-74B1E3811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437CB-B51B-1A4C-AF79-DA7848575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5B2A0-DE72-7A49-905B-6BB82C7C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F2B65-8DAD-C04C-866D-B0F5160B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F475B-8158-FE46-A8E5-2EAEA651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B7F13-080D-DB49-BFF0-619B1F21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2F3BE-CA7A-DE49-A81E-929C8062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9841F-2F19-054D-9995-431E713B0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E72AE-B51D-D347-BCB5-8B8F2BAD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E1B06-8AB7-9749-9962-0343E39E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C949-D63B-004E-A805-F08AA10AB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FC768-B53E-4548-8321-B60BE806A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474C8-B0FD-5D4B-906B-63B0A34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3353-0064-4940-ABD5-E7BDDF7A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8FCD-7F0D-6746-9A00-8165B63C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C6A5-3C68-554E-A920-E9775B55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EC367-C340-1F4E-BC46-F67E84FAE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AD1A0-6F54-1A49-9DFE-30B790F60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E52C9-5FF8-2249-B65A-C3016CA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9BC41-2A92-A542-ABFB-33956215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4A93E-FA5F-CE4F-88BB-D02FD583E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87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D5A8-190C-5F4F-A648-9A5ED281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3AACE-B739-5F4B-9B9D-6B5CCEC82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84EDC-DD77-944E-9F64-0CEA2A1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F2BF7-45C4-4B43-85B1-9D2E627D0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4B22C-FE1E-DD48-A6B0-D75E874DE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6102C-E77D-5A44-B3C1-4ACB7F7C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5D4538-7C5E-AE4B-B366-F9A3DEE2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3BADD-6B65-D749-A766-3858590E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2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D835-C76B-3448-B1CE-F4F59624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D0646-26CD-224B-82D3-5854A1AE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C4689-C546-984C-AE4D-1BDDC41BE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84EFF-5D56-C849-83D0-3603170C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1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6E8BA-C4B7-064B-AFE3-804FD5FA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F6AF9-E7B1-AA48-85FA-037855EFF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86B9B-25C7-3D4F-85F9-B053CB14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7292-13BF-6549-A870-199B2D812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93E9-599E-3249-935B-B4A73485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DD23C-22A1-C745-B1DE-B0B913C2F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47007-8AD1-074C-A85B-EF51B801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81CE5-7887-2F47-9051-FA5492044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5543E-1B21-854E-A0A6-748BADE6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BC08-C78D-1A43-B259-EF945402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429B8-2204-6942-B237-6CDA68AD3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EA941-CDEB-B74F-BF11-114E7D22D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B3637-74B2-7B4A-9D15-AC706168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42E1C-6714-7041-830F-2A18AFD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6F7C8-99E3-F045-AC63-2D4205A2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4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F4B51-AEE0-9148-B05D-04C2A1C6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3F65D-97B8-AF48-84B6-D2CA7940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0324C-B0D2-8148-8333-E4BBCA322E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B7DEF-198E-3B49-AC2D-7B1346328AF8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D3D3-9E58-7446-B859-C1143F1E3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9D89E-2CDD-104D-BD59-5B6B1262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1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gmendez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278495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689619" y="2679376"/>
            <a:ext cx="6812762" cy="7478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Estructuras</a:t>
            </a:r>
            <a:r>
              <a:rPr lang="en-US" altLang="en-US" sz="54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5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01353F6-57EF-E64A-9689-07FECC09F9C9}"/>
              </a:ext>
            </a:extLst>
          </p:cNvPr>
          <p:cNvSpPr txBox="1">
            <a:spLocks noChangeArrowheads="1"/>
          </p:cNvSpPr>
          <p:nvPr/>
        </p:nvSpPr>
        <p:spPr>
          <a:xfrm>
            <a:off x="3591984" y="3499734"/>
            <a:ext cx="5008039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Abstractos</a:t>
            </a:r>
            <a:endParaRPr lang="en-US" altLang="en-US" sz="36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2" name="Picture 11" descr="Image result for espol logo">
            <a:extLst>
              <a:ext uri="{FF2B5EF4-FFF2-40B4-BE49-F238E27FC236}">
                <a16:creationId xmlns:a16="http://schemas.microsoft.com/office/drawing/2014/main" id="{5192E147-2BA1-4451-BE60-6E7A7BA33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863" y="6126480"/>
            <a:ext cx="3271137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587EA3C-D022-4822-A636-A5D4B147C3E6}"/>
              </a:ext>
            </a:extLst>
          </p:cNvPr>
          <p:cNvSpPr/>
          <p:nvPr/>
        </p:nvSpPr>
        <p:spPr>
          <a:xfrm>
            <a:off x="3768440" y="4420198"/>
            <a:ext cx="4655121" cy="5847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entury Gothic" pitchFamily="34" charset="0"/>
              </a:rPr>
              <a:t>Gonzalo Gabriel Méndez, Ph.D.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Century Gothic" pitchFamily="34" charset="0"/>
                <a:hlinkClick r:id="rId3"/>
              </a:rPr>
              <a:t>www.ggmendez.com</a:t>
            </a:r>
            <a:endParaRPr lang="en-US" sz="1400" dirty="0">
              <a:solidFill>
                <a:srgbClr val="00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9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95072" y="1097280"/>
            <a:ext cx="11826240" cy="531571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Un TDA trata de representar entidades del mundo real especificando el </a:t>
            </a:r>
            <a:r>
              <a:rPr lang="es-ES_tradnl" altLang="es-EC" sz="2200" b="1" dirty="0"/>
              <a:t>QUÉ</a:t>
            </a:r>
            <a:r>
              <a:rPr lang="es-ES_tradnl" altLang="es-EC" sz="2200" dirty="0"/>
              <a:t> y no el </a:t>
            </a:r>
            <a:r>
              <a:rPr lang="es-ES_tradnl" altLang="es-EC" sz="2200" b="1" dirty="0"/>
              <a:t>CÓMO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Se compone de: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Comportamiento </a:t>
            </a:r>
            <a:r>
              <a:rPr lang="es-ES_tradnl" altLang="es-EC" sz="2200" b="1" dirty="0">
                <a:sym typeface="Wingdings" panose="05000000000000000000" pitchFamily="2" charset="2"/>
              </a:rPr>
              <a:t>u operaciones</a:t>
            </a:r>
            <a:endParaRPr lang="es-ES_tradnl" altLang="es-EC" sz="2200" b="1" dirty="0"/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Los </a:t>
            </a:r>
            <a:r>
              <a:rPr lang="es-ES_tradnl" altLang="es-EC" sz="2200" dirty="0" err="1"/>
              <a:t>TDAs</a:t>
            </a:r>
            <a:r>
              <a:rPr lang="es-ES_tradnl" altLang="es-EC" sz="2200" dirty="0"/>
              <a:t> existen para proveer operaciones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Ejemplo: Un carro, es útil porque se lo puede </a:t>
            </a:r>
            <a:r>
              <a:rPr lang="es-ES_tradnl" altLang="es-EC" sz="2200" b="1" dirty="0"/>
              <a:t>manejar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manejar </a:t>
            </a:r>
            <a:r>
              <a:rPr lang="es-ES_tradnl" altLang="es-EC" sz="2200" dirty="0"/>
              <a:t>es un comportamiento u operación del TDA Carro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endParaRPr lang="es-ES_tradnl" altLang="es-EC" sz="2200" b="1" dirty="0"/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Propiedades o Atributos</a:t>
            </a:r>
            <a:endParaRPr lang="es-ES_tradnl" altLang="es-EC" sz="2200" dirty="0"/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Se refiere al funcionamiento interno del TDA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Un TDA correctamente creado mantiene sus propiedades OCULTAS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Ejemplo: No nos interesa cómo funciona un carro; solo nos interesa que funcione</a:t>
            </a:r>
          </a:p>
          <a:p>
            <a:endParaRPr lang="es-ES_tradnl" sz="2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5FE0D5-6F9D-9F4B-809F-C193103A6A70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Tipo de Dato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Abstracto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(TDA)</a:t>
            </a:r>
          </a:p>
        </p:txBody>
      </p:sp>
    </p:spTree>
    <p:extLst>
      <p:ext uri="{BB962C8B-B14F-4D97-AF65-F5344CB8AC3E}">
        <p14:creationId xmlns:p14="http://schemas.microsoft.com/office/powerpoint/2010/main" val="1429891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152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None/>
            </a:pPr>
            <a:endParaRPr lang="es-EC" altLang="es-EC" dirty="0"/>
          </a:p>
          <a:p>
            <a:pPr>
              <a:buFont typeface="Arial" panose="020B0604020202020204" pitchFamily="34" charset="0"/>
              <a:buChar char="•"/>
              <a:defRPr/>
            </a:pPr>
            <a:endParaRPr lang="es-ES_tradnl" altLang="es-EC" sz="1600" dirty="0"/>
          </a:p>
        </p:txBody>
      </p:sp>
      <p:sp>
        <p:nvSpPr>
          <p:cNvPr id="4" name="2 Marcador de contenido"/>
          <p:cNvSpPr>
            <a:spLocks noGrp="1"/>
          </p:cNvSpPr>
          <p:nvPr>
            <p:ph idx="1"/>
          </p:nvPr>
        </p:nvSpPr>
        <p:spPr>
          <a:xfrm>
            <a:off x="561594" y="1253331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2200" dirty="0"/>
              <a:t>En JAVA, los </a:t>
            </a:r>
            <a:r>
              <a:rPr lang="es-ES_tradnl" sz="2200" dirty="0" err="1"/>
              <a:t>TDAs</a:t>
            </a:r>
            <a:r>
              <a:rPr lang="es-ES_tradnl" sz="2200" dirty="0"/>
              <a:t> pueden ser implementados utilizando: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Clases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Clases Abstractas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Interfaces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6444CE-F903-9442-8F76-A646ADFF4E95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Implementación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de un TDA</a:t>
            </a:r>
          </a:p>
        </p:txBody>
      </p:sp>
    </p:spTree>
    <p:extLst>
      <p:ext uri="{BB962C8B-B14F-4D97-AF65-F5344CB8AC3E}">
        <p14:creationId xmlns:p14="http://schemas.microsoft.com/office/powerpoint/2010/main" val="21150859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9DC635-A493-4C2C-AC08-9EB5C2EA1BBB}"/>
              </a:ext>
            </a:extLst>
          </p:cNvPr>
          <p:cNvSpPr/>
          <p:nvPr/>
        </p:nvSpPr>
        <p:spPr>
          <a:xfrm>
            <a:off x="4744986" y="1762226"/>
            <a:ext cx="2486349" cy="117047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200" dirty="0"/>
              <a:t>List</a:t>
            </a:r>
          </a:p>
          <a:p>
            <a:pPr algn="ctr"/>
            <a:r>
              <a:rPr lang="en-GB" sz="3200" dirty="0"/>
              <a:t>&lt;interface&gt;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7A4380-59C4-4BA5-9CF2-9101451B1BF9}"/>
              </a:ext>
            </a:extLst>
          </p:cNvPr>
          <p:cNvSpPr/>
          <p:nvPr/>
        </p:nvSpPr>
        <p:spPr>
          <a:xfrm>
            <a:off x="307055" y="3380007"/>
            <a:ext cx="11536602" cy="233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Permite añadir, eliminar y recuperar elementos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Permite elementos duplicados (un mismo elemento puede ser añadido varias veces)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No admite valores nulos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Las operaciones de añadir y eliminar devuelven valores booleanos de éxito</a:t>
            </a:r>
            <a:endParaRPr lang="es-EC" sz="26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71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7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9DC635-A493-4C2C-AC08-9EB5C2EA1BBB}"/>
              </a:ext>
            </a:extLst>
          </p:cNvPr>
          <p:cNvSpPr/>
          <p:nvPr/>
        </p:nvSpPr>
        <p:spPr>
          <a:xfrm>
            <a:off x="4744986" y="1762226"/>
            <a:ext cx="2486349" cy="117047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200" dirty="0"/>
              <a:t>List</a:t>
            </a:r>
          </a:p>
          <a:p>
            <a:pPr algn="ctr"/>
            <a:r>
              <a:rPr lang="en-GB" sz="3200" dirty="0"/>
              <a:t>&lt;interface&gt;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E62A0-FBE8-4A91-B5C6-82ADE5193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20"/>
          <a:stretch/>
        </p:blipFill>
        <p:spPr>
          <a:xfrm>
            <a:off x="1412101" y="3156072"/>
            <a:ext cx="9152118" cy="363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7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5157EB-E1EE-4E9B-922C-1E14445CCD13}"/>
              </a:ext>
            </a:extLst>
          </p:cNvPr>
          <p:cNvGrpSpPr/>
          <p:nvPr/>
        </p:nvGrpSpPr>
        <p:grpSpPr>
          <a:xfrm>
            <a:off x="3257055" y="1762226"/>
            <a:ext cx="5677890" cy="4329034"/>
            <a:chOff x="3602699" y="2748880"/>
            <a:chExt cx="4435691" cy="338193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9DC635-A493-4C2C-AC08-9EB5C2EA1BBB}"/>
                </a:ext>
              </a:extLst>
            </p:cNvPr>
            <p:cNvSpPr/>
            <p:nvPr/>
          </p:nvSpPr>
          <p:spPr>
            <a:xfrm>
              <a:off x="4765103" y="2748880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List</a:t>
              </a:r>
            </a:p>
            <a:p>
              <a:pPr algn="ctr"/>
              <a:r>
                <a:rPr lang="en-GB" sz="3200" dirty="0"/>
                <a:t>&lt;interface&gt;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602699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096000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509118" y="3691886"/>
              <a:ext cx="454360" cy="391690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5835328" y="3984547"/>
              <a:ext cx="1132839" cy="1330897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88677" y="4068794"/>
              <a:ext cx="1132839" cy="1162404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</p:spTree>
    <p:extLst>
      <p:ext uri="{BB962C8B-B14F-4D97-AF65-F5344CB8AC3E}">
        <p14:creationId xmlns:p14="http://schemas.microsoft.com/office/powerpoint/2010/main" val="292292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5157EB-E1EE-4E9B-922C-1E14445CCD13}"/>
              </a:ext>
            </a:extLst>
          </p:cNvPr>
          <p:cNvGrpSpPr/>
          <p:nvPr/>
        </p:nvGrpSpPr>
        <p:grpSpPr>
          <a:xfrm>
            <a:off x="3257055" y="1762226"/>
            <a:ext cx="5677890" cy="4329034"/>
            <a:chOff x="3602699" y="2748880"/>
            <a:chExt cx="4435691" cy="338193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9DC635-A493-4C2C-AC08-9EB5C2EA1BBB}"/>
                </a:ext>
              </a:extLst>
            </p:cNvPr>
            <p:cNvSpPr/>
            <p:nvPr/>
          </p:nvSpPr>
          <p:spPr>
            <a:xfrm>
              <a:off x="4765103" y="2748880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List</a:t>
              </a:r>
            </a:p>
            <a:p>
              <a:pPr algn="ctr"/>
              <a:r>
                <a:rPr lang="en-GB" sz="3200" dirty="0"/>
                <a:t>&lt;interface&gt;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602699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096000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509118" y="3691886"/>
              <a:ext cx="454360" cy="391690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5835328" y="3984547"/>
              <a:ext cx="1132839" cy="1330897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88677" y="4068794"/>
              <a:ext cx="1132839" cy="1162404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D28292-52A4-4F4A-80B6-C534B1CC8AAD}"/>
              </a:ext>
            </a:extLst>
          </p:cNvPr>
          <p:cNvSpPr/>
          <p:nvPr/>
        </p:nvSpPr>
        <p:spPr>
          <a:xfrm>
            <a:off x="3017520" y="4625340"/>
            <a:ext cx="6164580" cy="16992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7EAF6D-C1B7-4BD6-8E48-64C062527333}"/>
              </a:ext>
            </a:extLst>
          </p:cNvPr>
          <p:cNvSpPr/>
          <p:nvPr/>
        </p:nvSpPr>
        <p:spPr>
          <a:xfrm>
            <a:off x="8695035" y="3987716"/>
            <a:ext cx="313120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solidFill>
                  <a:srgbClr val="C00000"/>
                </a:solidFill>
                <a:cs typeface="Arial" pitchFamily="34" charset="0"/>
              </a:rPr>
              <a:t>Estructuras de Datos</a:t>
            </a:r>
          </a:p>
        </p:txBody>
      </p:sp>
    </p:spTree>
    <p:extLst>
      <p:ext uri="{BB962C8B-B14F-4D97-AF65-F5344CB8AC3E}">
        <p14:creationId xmlns:p14="http://schemas.microsoft.com/office/powerpoint/2010/main" val="2926725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8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5157EB-E1EE-4E9B-922C-1E14445CCD13}"/>
              </a:ext>
            </a:extLst>
          </p:cNvPr>
          <p:cNvGrpSpPr/>
          <p:nvPr/>
        </p:nvGrpSpPr>
        <p:grpSpPr>
          <a:xfrm>
            <a:off x="3257055" y="1762226"/>
            <a:ext cx="5677890" cy="4329034"/>
            <a:chOff x="3602699" y="2748880"/>
            <a:chExt cx="4435691" cy="338193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9DC635-A493-4C2C-AC08-9EB5C2EA1BBB}"/>
                </a:ext>
              </a:extLst>
            </p:cNvPr>
            <p:cNvSpPr/>
            <p:nvPr/>
          </p:nvSpPr>
          <p:spPr>
            <a:xfrm>
              <a:off x="4765103" y="2748880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List</a:t>
              </a:r>
            </a:p>
            <a:p>
              <a:pPr algn="ctr"/>
              <a:r>
                <a:rPr lang="en-GB" sz="3200" dirty="0"/>
                <a:t>&lt;interface&gt;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602699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096000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509118" y="3691886"/>
              <a:ext cx="454360" cy="391690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5835328" y="3984547"/>
              <a:ext cx="1132839" cy="1330897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88677" y="4068794"/>
              <a:ext cx="1132839" cy="1162404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99195F-EBB9-4C67-8512-A04F7F73DE62}"/>
              </a:ext>
            </a:extLst>
          </p:cNvPr>
          <p:cNvSpPr/>
          <p:nvPr/>
        </p:nvSpPr>
        <p:spPr>
          <a:xfrm>
            <a:off x="307054" y="6207406"/>
            <a:ext cx="11335011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Se usan de manera similar, lo que varía es la implementación interna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D28292-52A4-4F4A-80B6-C534B1CC8AAD}"/>
              </a:ext>
            </a:extLst>
          </p:cNvPr>
          <p:cNvSpPr/>
          <p:nvPr/>
        </p:nvSpPr>
        <p:spPr>
          <a:xfrm>
            <a:off x="3017520" y="4625340"/>
            <a:ext cx="6164580" cy="16992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7EAF6D-C1B7-4BD6-8E48-64C062527333}"/>
              </a:ext>
            </a:extLst>
          </p:cNvPr>
          <p:cNvSpPr/>
          <p:nvPr/>
        </p:nvSpPr>
        <p:spPr>
          <a:xfrm>
            <a:off x="8695035" y="3987716"/>
            <a:ext cx="313120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solidFill>
                  <a:srgbClr val="C00000"/>
                </a:solidFill>
                <a:cs typeface="Arial" pitchFamily="34" charset="0"/>
              </a:rPr>
              <a:t>Estructuras de Datos</a:t>
            </a:r>
          </a:p>
        </p:txBody>
      </p:sp>
    </p:spTree>
    <p:extLst>
      <p:ext uri="{BB962C8B-B14F-4D97-AF65-F5344CB8AC3E}">
        <p14:creationId xmlns:p14="http://schemas.microsoft.com/office/powerpoint/2010/main" val="1169607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7" grpId="0" uiExpand="1" build="p"/>
      <p:bldP spid="18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1215073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Para un usuario: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99195F-EBB9-4C67-8512-A04F7F73DE62}"/>
              </a:ext>
            </a:extLst>
          </p:cNvPr>
          <p:cNvSpPr/>
          <p:nvPr/>
        </p:nvSpPr>
        <p:spPr>
          <a:xfrm>
            <a:off x="825215" y="2506888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El usuario no se entera de los detalles de implementación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F5FE1F-BDA8-4B0A-B8DE-D50330991401}"/>
              </a:ext>
            </a:extLst>
          </p:cNvPr>
          <p:cNvSpPr/>
          <p:nvPr/>
        </p:nvSpPr>
        <p:spPr>
          <a:xfrm>
            <a:off x="825215" y="1871176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Tanto el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ArrayList</a:t>
            </a:r>
            <a:r>
              <a:rPr lang="es-EC" sz="2800" dirty="0">
                <a:latin typeface="+mj-lt"/>
                <a:cs typeface="Arial" pitchFamily="34" charset="0"/>
              </a:rPr>
              <a:t> como la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LinkedList</a:t>
            </a:r>
            <a:r>
              <a:rPr lang="es-EC" sz="2800" dirty="0">
                <a:latin typeface="+mj-lt"/>
                <a:cs typeface="Arial" pitchFamily="34" charset="0"/>
              </a:rPr>
              <a:t> son listas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7246B6-DECC-4C79-B591-845448C7CF6B}"/>
              </a:ext>
            </a:extLst>
          </p:cNvPr>
          <p:cNvSpPr/>
          <p:nvPr/>
        </p:nvSpPr>
        <p:spPr>
          <a:xfrm>
            <a:off x="307055" y="3798703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Para quien implementa las estructuras: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2ECB8D-F0FF-4565-82E0-79C98A9AC02E}"/>
              </a:ext>
            </a:extLst>
          </p:cNvPr>
          <p:cNvSpPr/>
          <p:nvPr/>
        </p:nvSpPr>
        <p:spPr>
          <a:xfrm>
            <a:off x="825214" y="5090518"/>
            <a:ext cx="1090958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Debe tomar decisiones de cómo lograr el comportamiento definido del TDA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D95386-5152-4DDE-970F-725C658A8705}"/>
              </a:ext>
            </a:extLst>
          </p:cNvPr>
          <p:cNvSpPr/>
          <p:nvPr/>
        </p:nvSpPr>
        <p:spPr>
          <a:xfrm>
            <a:off x="825215" y="4454806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Éstas son representaciones </a:t>
            </a:r>
            <a:r>
              <a:rPr lang="es-EC" sz="2800" b="1" dirty="0">
                <a:latin typeface="+mj-lt"/>
                <a:cs typeface="Arial" pitchFamily="34" charset="0"/>
              </a:rPr>
              <a:t>concretas</a:t>
            </a:r>
            <a:r>
              <a:rPr lang="es-EC" sz="2800" dirty="0">
                <a:latin typeface="+mj-lt"/>
                <a:cs typeface="Arial" pitchFamily="34" charset="0"/>
              </a:rPr>
              <a:t> del TDA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List</a:t>
            </a:r>
            <a:endParaRPr lang="es-EC" sz="2400" dirty="0">
              <a:latin typeface="Consolas" panose="020B0609020204030204" pitchFamily="49" charset="0"/>
              <a:cs typeface="Arial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BC17D-E878-48D7-BB84-8BBABCDDBE16}"/>
              </a:ext>
            </a:extLst>
          </p:cNvPr>
          <p:cNvSpPr/>
          <p:nvPr/>
        </p:nvSpPr>
        <p:spPr>
          <a:xfrm>
            <a:off x="825214" y="5726230"/>
            <a:ext cx="1090958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En este curso, usted implementará varios </a:t>
            </a:r>
            <a:r>
              <a:rPr lang="es-EC" sz="2800" dirty="0" err="1">
                <a:latin typeface="+mj-lt"/>
                <a:cs typeface="Arial" pitchFamily="34" charset="0"/>
              </a:rPr>
              <a:t>TDAs</a:t>
            </a:r>
            <a:endParaRPr lang="es-EC" sz="2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7" grpId="0" uiExpand="1" build="p"/>
      <p:bldP spid="19" grpId="0" uiExpand="1" build="p"/>
      <p:bldP spid="20" grpId="0" uiExpand="1" build="p"/>
      <p:bldP spid="21" grpId="0" uiExpand="1" build="p"/>
      <p:bldP spid="22" grpId="0" uiExpand="1" build="p"/>
      <p:bldP spid="2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Antes de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todo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…</a:t>
            </a:r>
            <a:endParaRPr lang="en-GB" sz="3600" dirty="0">
              <a:solidFill>
                <a:srgbClr val="FFFFFF"/>
              </a:solidFill>
              <a:latin typeface="Consolas" panose="020B0609020204030204" pitchFamily="49" charset="0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1215073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Necesitamos conocer algunos conceptos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C4EE7C-33B2-487D-BBE5-672873220A73}"/>
              </a:ext>
            </a:extLst>
          </p:cNvPr>
          <p:cNvSpPr/>
          <p:nvPr/>
        </p:nvSpPr>
        <p:spPr>
          <a:xfrm>
            <a:off x="977615" y="1877121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Java </a:t>
            </a:r>
            <a:r>
              <a:rPr lang="es-EC" sz="2600" dirty="0" err="1">
                <a:latin typeface="+mj-lt"/>
                <a:cs typeface="Arial" pitchFamily="34" charset="0"/>
              </a:rPr>
              <a:t>Generics</a:t>
            </a:r>
            <a:endParaRPr lang="es-EC" sz="2600" dirty="0">
              <a:latin typeface="+mj-lt"/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BB005E-EF1A-4683-B4DF-CEEE5BC66003}"/>
              </a:ext>
            </a:extLst>
          </p:cNvPr>
          <p:cNvSpPr/>
          <p:nvPr/>
        </p:nvSpPr>
        <p:spPr>
          <a:xfrm>
            <a:off x="977615" y="2551185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Notación asintótica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4715D8-B1FB-4EB6-B092-3DC2D69EA56C}"/>
              </a:ext>
            </a:extLst>
          </p:cNvPr>
          <p:cNvSpPr/>
          <p:nvPr/>
        </p:nvSpPr>
        <p:spPr>
          <a:xfrm>
            <a:off x="977615" y="3225249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Recursividad</a:t>
            </a:r>
          </a:p>
        </p:txBody>
      </p:sp>
    </p:spTree>
    <p:extLst>
      <p:ext uri="{BB962C8B-B14F-4D97-AF65-F5344CB8AC3E}">
        <p14:creationId xmlns:p14="http://schemas.microsoft.com/office/powerpoint/2010/main" val="5233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0" grpId="0" uiExpand="1" build="p"/>
      <p:bldP spid="13" grpId="0" uiExpand="1" build="p"/>
      <p:bldP spid="8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3841394" y="3096602"/>
            <a:ext cx="4509248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463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EC" dirty="0"/>
              <a:t>TIPOS  DE DATOS</a:t>
            </a:r>
            <a:endParaRPr lang="es-ES" altLang="es-EC" dirty="0"/>
          </a:p>
        </p:txBody>
      </p:sp>
      <p:sp>
        <p:nvSpPr>
          <p:cNvPr id="993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s-ES_tradnl" altLang="es-EC" dirty="0"/>
              <a:t>Los datos se clasifican en TIPOS</a:t>
            </a:r>
          </a:p>
          <a:p>
            <a:pPr lvl="1">
              <a:lnSpc>
                <a:spcPct val="110000"/>
              </a:lnSpc>
            </a:pPr>
            <a:r>
              <a:rPr lang="es-ES_tradnl" altLang="es-EC" dirty="0"/>
              <a:t>Diferentes dominios existentes</a:t>
            </a:r>
          </a:p>
          <a:p>
            <a:pPr lvl="1">
              <a:lnSpc>
                <a:spcPct val="110000"/>
              </a:lnSpc>
            </a:pPr>
            <a:endParaRPr lang="es-ES_tradnl" altLang="es-EC" dirty="0"/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Edad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Año de Nacimiento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Número de multas</a:t>
            </a:r>
          </a:p>
          <a:p>
            <a:pPr lvl="2">
              <a:lnSpc>
                <a:spcPct val="110000"/>
              </a:lnSpc>
            </a:pPr>
            <a:endParaRPr lang="es-ES_tradnl" altLang="es-EC" dirty="0"/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Nombre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Dirección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Cédula </a:t>
            </a:r>
          </a:p>
          <a:p>
            <a:pPr lvl="2">
              <a:lnSpc>
                <a:spcPct val="110000"/>
              </a:lnSpc>
            </a:pPr>
            <a:endParaRPr lang="es-ES_tradnl" altLang="es-EC" dirty="0"/>
          </a:p>
          <a:p>
            <a:pPr lvl="1">
              <a:lnSpc>
                <a:spcPct val="110000"/>
              </a:lnSpc>
            </a:pPr>
            <a:r>
              <a:rPr lang="es-ES_tradnl" altLang="es-EC" dirty="0"/>
              <a:t>Operaciones asociadas para dicho dominio</a:t>
            </a:r>
          </a:p>
        </p:txBody>
      </p:sp>
      <p:sp>
        <p:nvSpPr>
          <p:cNvPr id="2" name="Cerrar llave 1"/>
          <p:cNvSpPr/>
          <p:nvPr/>
        </p:nvSpPr>
        <p:spPr>
          <a:xfrm>
            <a:off x="5663952" y="2806080"/>
            <a:ext cx="360040" cy="108012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6096000" y="3135868"/>
            <a:ext cx="194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altLang="es-EC" dirty="0"/>
              <a:t>Dominio </a:t>
            </a:r>
            <a:r>
              <a:rPr lang="es-ES_tradnl" altLang="es-EC" b="1" dirty="0"/>
              <a:t>numérico</a:t>
            </a:r>
            <a:endParaRPr lang="es-EC" dirty="0"/>
          </a:p>
        </p:txBody>
      </p:sp>
      <p:sp>
        <p:nvSpPr>
          <p:cNvPr id="7" name="Cerrar llave 6"/>
          <p:cNvSpPr/>
          <p:nvPr/>
        </p:nvSpPr>
        <p:spPr>
          <a:xfrm>
            <a:off x="5690274" y="4025280"/>
            <a:ext cx="360040" cy="108012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22323" y="4355068"/>
            <a:ext cx="153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altLang="es-EC" dirty="0"/>
              <a:t>Dominio </a:t>
            </a:r>
            <a:r>
              <a:rPr lang="es-ES_tradnl" altLang="es-EC" b="1" dirty="0"/>
              <a:t>texto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49836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build="p"/>
      <p:bldP spid="2" grpId="0" animBg="1"/>
      <p:bldP spid="3" grpId="0"/>
      <p:bldP spid="7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838200" y="1353152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Los podemos distinguir fácilmente, están en el diario vivir: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El Sr. Vera de 63 años tiene cedula No. 0908815533, y paga $120 de impuestos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Permiten representar información numérica, caracteres, etc.</a:t>
            </a:r>
          </a:p>
          <a:p>
            <a:endParaRPr lang="es-EC" sz="2400" dirty="0"/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-744760" y="1124745"/>
            <a:ext cx="7772400" cy="2519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"/>
              <a:defRPr sz="3200">
                <a:solidFill>
                  <a:srgbClr val="002850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FF"/>
              </a:buClr>
              <a:buSzPct val="80000"/>
              <a:buFont typeface="Wingdings" panose="05000000000000000000" pitchFamily="2" charset="2"/>
              <a:buChar char=""/>
              <a:defRPr sz="2800">
                <a:solidFill>
                  <a:srgbClr val="002850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Char char=""/>
              <a:defRPr sz="2400" i="1">
                <a:solidFill>
                  <a:srgbClr val="002850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CCFF"/>
              </a:buClr>
              <a:buSzPct val="80000"/>
              <a:buFont typeface="Wingdings" panose="05000000000000000000" pitchFamily="2" charset="2"/>
              <a:buChar char=""/>
              <a:defRPr sz="2000">
                <a:solidFill>
                  <a:srgbClr val="002850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endParaRPr lang="es-ES_tradnl" altLang="es-EC" sz="1600" dirty="0">
              <a:solidFill>
                <a:schemeClr val="tx1"/>
              </a:solidFill>
            </a:endParaRPr>
          </a:p>
        </p:txBody>
      </p:sp>
      <p:graphicFrame>
        <p:nvGraphicFramePr>
          <p:cNvPr id="6" name="Group 4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3413070"/>
              </p:ext>
            </p:extLst>
          </p:nvPr>
        </p:nvGraphicFramePr>
        <p:xfrm>
          <a:off x="2368626" y="3032727"/>
          <a:ext cx="7543799" cy="2700528"/>
        </p:xfrm>
        <a:graphic>
          <a:graphicData uri="http://schemas.openxmlformats.org/drawingml/2006/table">
            <a:tbl>
              <a:tblPr/>
              <a:tblGrid>
                <a:gridCol w="14623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80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1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069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NOMBRE</a:t>
                      </a:r>
                      <a:endParaRPr kumimoji="0" lang="es-ES" altLang="es-EC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CONJUNTO DE VALORES</a:t>
                      </a:r>
                      <a:endParaRPr kumimoji="0" lang="es-ES" altLang="es-EC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OPERACIONES</a:t>
                      </a:r>
                      <a:endParaRPr kumimoji="0" lang="es-ES" altLang="es-EC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8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Enteros</a:t>
                      </a:r>
                      <a:endParaRPr kumimoji="0" lang="es-ES" altLang="es-EC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Negativos y positivos sin decimal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Suma, resta, multiplicación, división, residuo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1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Reales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Negativos y positivos, con decimal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Suma, resta, multiplicación, división, residuo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68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Lógicos</a:t>
                      </a: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Verdadero (True) =&gt; 1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Falso        (False)=&gt; 0  </a:t>
                      </a: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And,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Or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Not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393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Caracteres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Letras, números, especiales, juntos forman una cadena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Concatenar (suma de cadenas)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buscar,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subcadena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etc.</a:t>
                      </a:r>
                      <a:endParaRPr kumimoji="0" lang="es-ES_tradnl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793101B-A5D6-4F70-9F41-51344BA815AA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Primitivos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168326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5" name="Rectangle 3"/>
          <p:cNvSpPr>
            <a:spLocks noGrp="1" noChangeArrowheads="1"/>
          </p:cNvSpPr>
          <p:nvPr>
            <p:ph idx="1"/>
          </p:nvPr>
        </p:nvSpPr>
        <p:spPr>
          <a:xfrm>
            <a:off x="640481" y="1038081"/>
            <a:ext cx="10841365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s-ES_tradnl" altLang="es-EC" sz="2200" dirty="0"/>
              <a:t>En ocasiones se necesitan tipos de datos mas complejos y </a:t>
            </a:r>
            <a:r>
              <a:rPr lang="es-ES_tradnl" altLang="es-EC" sz="2200" b="1" dirty="0"/>
              <a:t>estructurados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Variables que almacenen mas de un valor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Variables que representen información de la vida real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Estarán formados a partir de tipos de datos simples</a:t>
            </a:r>
          </a:p>
          <a:p>
            <a:pPr marL="457200" lvl="1" indent="0">
              <a:lnSpc>
                <a:spcPct val="120000"/>
              </a:lnSpc>
              <a:buNone/>
            </a:pPr>
            <a:endParaRPr lang="es-ES_tradnl" altLang="es-EC" sz="2200" dirty="0"/>
          </a:p>
          <a:p>
            <a:pPr>
              <a:lnSpc>
                <a:spcPct val="120000"/>
              </a:lnSpc>
            </a:pPr>
            <a:r>
              <a:rPr lang="es-ES_tradnl" altLang="es-EC" sz="2200" dirty="0"/>
              <a:t>En Java, tenemos: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927648" y="3971794"/>
            <a:ext cx="6480720" cy="2700192"/>
            <a:chOff x="1403648" y="3633051"/>
            <a:chExt cx="6480720" cy="2700192"/>
          </a:xfrm>
        </p:grpSpPr>
        <p:graphicFrame>
          <p:nvGraphicFramePr>
            <p:cNvPr id="27" name="Group 4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47227907"/>
                </p:ext>
              </p:extLst>
            </p:nvPr>
          </p:nvGraphicFramePr>
          <p:xfrm>
            <a:off x="1403648" y="3633051"/>
            <a:ext cx="6480720" cy="2700192"/>
          </p:xfrm>
          <a:graphic>
            <a:graphicData uri="http://schemas.openxmlformats.org/drawingml/2006/table">
              <a:tbl>
                <a:tblPr/>
                <a:tblGrid>
                  <a:gridCol w="1512168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49685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80127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TIPO</a:t>
                        </a:r>
                        <a:endParaRPr kumimoji="0" lang="es-ES" altLang="es-EC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FORMATO DECLARACION</a:t>
                        </a:r>
                        <a:endParaRPr kumimoji="0" lang="es-ES" altLang="es-EC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457239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ARREGLOS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178858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CLASES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683968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COLECCIONES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Set,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List</a:t>
                        </a: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Map</a:t>
                        </a: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Queue</a:t>
                        </a: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9832" y="4504443"/>
              <a:ext cx="4579942" cy="1061576"/>
            </a:xfrm>
            <a:prstGeom prst="rect">
              <a:avLst/>
            </a:prstGeom>
          </p:spPr>
        </p:pic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59832" y="4047243"/>
              <a:ext cx="2981325" cy="40005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33A06F1-EE4D-1B4E-BCB6-97DAFAF0260F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Compuestos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7178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301267" y="2764203"/>
            <a:ext cx="7589514" cy="1329595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Abstractos</a:t>
            </a:r>
            <a:endParaRPr lang="en-US" altLang="en-US" sz="4800" b="1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(TDAs)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935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4320" y="1825625"/>
            <a:ext cx="11727180" cy="43513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ES_tradnl" dirty="0"/>
              <a:t>Visión simplificada de una realidad en la que sólo consideramos determinados aspectos esenciales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Consiste en enfocarse en lo esencial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636543" y="38264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9F657C-EA9F-444C-99B2-DB6B080D8D26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963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53150" r="6299" b="63712"/>
          <a:stretch/>
        </p:blipFill>
        <p:spPr>
          <a:xfrm>
            <a:off x="50248" y="979418"/>
            <a:ext cx="5037648" cy="284786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t="36288" r="4714"/>
          <a:stretch/>
        </p:blipFill>
        <p:spPr>
          <a:xfrm>
            <a:off x="4152297" y="3591611"/>
            <a:ext cx="7925253" cy="33475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1697E9D-B653-F64D-9893-9B47DA41465F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¿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significa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abstracción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900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707136" y="1003964"/>
            <a:ext cx="11049000" cy="5644896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sz="2200" b="1" dirty="0"/>
              <a:t>Abstracción de Control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Se refiere a la utilización de procedimientos o funciones sin preocuparse de como se implementan. 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Basta con saber qué hace el procedimiento.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Ocultación de los detalles de la implementación (variables, secuencias, </a:t>
            </a:r>
            <a:r>
              <a:rPr lang="es-ES_tradnl" sz="2200" dirty="0" err="1"/>
              <a:t>etc</a:t>
            </a:r>
            <a:r>
              <a:rPr lang="es-ES_tradnl" sz="2200" dirty="0"/>
              <a:t>).</a:t>
            </a:r>
          </a:p>
          <a:p>
            <a:pPr lvl="1">
              <a:lnSpc>
                <a:spcPct val="150000"/>
              </a:lnSpc>
            </a:pPr>
            <a:endParaRPr lang="es-ES_tradnl" sz="2200" dirty="0"/>
          </a:p>
          <a:p>
            <a:pPr marL="0" indent="0">
              <a:lnSpc>
                <a:spcPct val="150000"/>
              </a:lnSpc>
              <a:buNone/>
            </a:pPr>
            <a:r>
              <a:rPr lang="es-ES_tradnl" sz="2200" b="1" dirty="0"/>
              <a:t>Abstracción de Datos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Permite definir nuevos tipos de datos.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Permite diseñar programas más cortos, legibles y flexibles.</a:t>
            </a:r>
          </a:p>
          <a:p>
            <a:pPr lvl="1">
              <a:lnSpc>
                <a:spcPct val="150000"/>
              </a:lnSpc>
            </a:pPr>
            <a:r>
              <a:rPr lang="es-ES_tradnl" sz="2200" dirty="0"/>
              <a:t>Tipo de Dato Abstracto (TDA)</a:t>
            </a:r>
          </a:p>
          <a:p>
            <a:pPr lvl="1"/>
            <a:endParaRPr lang="es-ES_tradnl" sz="2200" dirty="0"/>
          </a:p>
        </p:txBody>
      </p:sp>
      <p:sp>
        <p:nvSpPr>
          <p:cNvPr id="4" name="CuadroTexto 3"/>
          <p:cNvSpPr txBox="1"/>
          <p:nvPr/>
        </p:nvSpPr>
        <p:spPr>
          <a:xfrm>
            <a:off x="1636543" y="38264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007F423-C4A9-A34E-8087-9F933D892A1B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Programación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098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1520</TotalTime>
  <Words>642</Words>
  <Application>Microsoft Office PowerPoint</Application>
  <PresentationFormat>Widescreen</PresentationFormat>
  <Paragraphs>132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Arial</vt:lpstr>
      <vt:lpstr>Arial Narrow</vt:lpstr>
      <vt:lpstr>Calibri</vt:lpstr>
      <vt:lpstr>Calibri Light</vt:lpstr>
      <vt:lpstr>Century Gothic</vt:lpstr>
      <vt:lpstr>Consolas</vt:lpstr>
      <vt:lpstr>Gill Sans MT</vt:lpstr>
      <vt:lpstr>Wingdings</vt:lpstr>
      <vt:lpstr>Office Theme</vt:lpstr>
      <vt:lpstr>PowerPoint Presentation</vt:lpstr>
      <vt:lpstr>PowerPoint Presentation</vt:lpstr>
      <vt:lpstr>TIPOS  DE DATOS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Gonzalo Gabriel Mendez Cobena</dc:creator>
  <cp:lastModifiedBy>Gonzalo Gabriel Méndez Cobeña</cp:lastModifiedBy>
  <cp:revision>54</cp:revision>
  <dcterms:created xsi:type="dcterms:W3CDTF">2019-10-03T13:53:47Z</dcterms:created>
  <dcterms:modified xsi:type="dcterms:W3CDTF">2020-06-04T14:04:30Z</dcterms:modified>
</cp:coreProperties>
</file>